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68" r:id="rId2"/>
    <p:sldId id="259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" userDrawn="1">
          <p15:clr>
            <a:srgbClr val="A4A3A4"/>
          </p15:clr>
        </p15:guide>
        <p15:guide id="2" pos="112" userDrawn="1">
          <p15:clr>
            <a:srgbClr val="A4A3A4"/>
          </p15:clr>
        </p15:guide>
        <p15:guide id="3" pos="6611" userDrawn="1">
          <p15:clr>
            <a:srgbClr val="A4A3A4"/>
          </p15:clr>
        </p15:guide>
        <p15:guide id="4" orient="horz" pos="4656" userDrawn="1">
          <p15:clr>
            <a:srgbClr val="A4A3A4"/>
          </p15:clr>
        </p15:guide>
        <p15:guide id="5" pos="2347" userDrawn="1">
          <p15:clr>
            <a:srgbClr val="A4A3A4"/>
          </p15:clr>
        </p15:guide>
        <p15:guide id="6" pos="2120" userDrawn="1">
          <p15:clr>
            <a:srgbClr val="A4A3A4"/>
          </p15:clr>
        </p15:guide>
        <p15:guide id="7" pos="4388" userDrawn="1">
          <p15:clr>
            <a:srgbClr val="A4A3A4"/>
          </p15:clr>
        </p15:guide>
        <p15:guide id="8" pos="4615" userDrawn="1">
          <p15:clr>
            <a:srgbClr val="A4A3A4"/>
          </p15:clr>
        </p15:guide>
        <p15:guide id="9" orient="horz" pos="1451" userDrawn="1">
          <p15:clr>
            <a:srgbClr val="A4A3A4"/>
          </p15:clr>
        </p15:guide>
        <p15:guide id="10" orient="horz" pos="3515" userDrawn="1">
          <p15:clr>
            <a:srgbClr val="A4A3A4"/>
          </p15:clr>
        </p15:guide>
        <p15:guide id="11" orient="horz" pos="39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B3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10"/>
  </p:normalViewPr>
  <p:slideViewPr>
    <p:cSldViewPr snapToGrid="0">
      <p:cViewPr varScale="1">
        <p:scale>
          <a:sx n="105" d="100"/>
          <a:sy n="105" d="100"/>
        </p:scale>
        <p:origin x="1528" y="192"/>
      </p:cViewPr>
      <p:guideLst>
        <p:guide orient="horz" pos="113"/>
        <p:guide pos="112"/>
        <p:guide pos="6611"/>
        <p:guide orient="horz" pos="4656"/>
        <p:guide pos="2347"/>
        <p:guide pos="2120"/>
        <p:guide pos="4388"/>
        <p:guide pos="4615"/>
        <p:guide orient="horz" pos="1451"/>
        <p:guide orient="horz" pos="3515"/>
        <p:guide orient="horz" pos="399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ED908-EE15-D84B-B61D-64E4833628FC}" type="datetimeFigureOut">
              <a:rPr lang="en-US" smtClean="0"/>
              <a:t>7/12/24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A6B6B-2994-F344-A654-79FEC597D7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14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A6B6B-2994-F344-A654-79FEC597D7D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48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A6B6B-2994-F344-A654-79FEC597D7D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59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5F3EE1-3794-BFC0-A0F6-554890C1A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2025" y="0"/>
            <a:ext cx="3189776" cy="3346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00A2BC-5B84-4AA8-8FA5-B3D11A6D68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7031" y="13758"/>
            <a:ext cx="3189776" cy="3346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34FC1E0-4E41-68C9-EFDC-08AD596848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02037" y="0"/>
            <a:ext cx="3189776" cy="3346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9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1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16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2B3492A-51A4-0B2A-1A21-EAC6058E9267}"/>
              </a:ext>
            </a:extLst>
          </p:cNvPr>
          <p:cNvSpPr/>
          <p:nvPr userDrawn="1"/>
        </p:nvSpPr>
        <p:spPr>
          <a:xfrm>
            <a:off x="0" y="1343306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5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43E283-6A8B-D7F0-F0FD-E9BB094958D2}"/>
              </a:ext>
            </a:extLst>
          </p:cNvPr>
          <p:cNvSpPr/>
          <p:nvPr userDrawn="1"/>
        </p:nvSpPr>
        <p:spPr>
          <a:xfrm rot="5400000">
            <a:off x="1583600" y="524756"/>
            <a:ext cx="392400" cy="32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5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F2F379-50EB-82FD-9E86-C62792758DDD}"/>
              </a:ext>
            </a:extLst>
          </p:cNvPr>
          <p:cNvSpPr/>
          <p:nvPr userDrawn="1"/>
        </p:nvSpPr>
        <p:spPr>
          <a:xfrm>
            <a:off x="3365500" y="1186931"/>
            <a:ext cx="360000" cy="36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5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6EC44B9-AA4A-F274-A9A8-DD195EA739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7800" y="228600"/>
            <a:ext cx="3187700" cy="20939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62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92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2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5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9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16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363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FE4CD5-53CD-F740-8205-184DE1FFB5C3}" type="datetimeFigureOut">
              <a:rPr lang="en-US" smtClean="0"/>
              <a:t>7/12/24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18794EC-8EC7-024E-87A3-893A16292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67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19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1" userDrawn="1">
          <p15:clr>
            <a:srgbClr val="F26B43"/>
          </p15:clr>
        </p15:guide>
        <p15:guide id="2" pos="3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A9540B0-4A01-4522-8038-77AC453FB1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1807" y="198591"/>
            <a:ext cx="3205122" cy="3147858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7BFC37-1320-A34B-7D8D-6828AE5039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12366" y="198590"/>
            <a:ext cx="3257993" cy="3161617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C1D546-A2DF-7034-E861-737EDBA23A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9384" y="198590"/>
            <a:ext cx="3195749" cy="3147860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C90F82E-3A17-E98E-5374-AF1DFEAD8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6680" y="-448429"/>
            <a:ext cx="3220249" cy="2276119"/>
          </a:xfrm>
          <a:prstGeom prst="rect">
            <a:avLst/>
          </a:prstGeom>
        </p:spPr>
      </p:pic>
      <p:pic>
        <p:nvPicPr>
          <p:cNvPr id="6" name="Picture 5" descr="A black and grey background&#10;&#10;Description automatically generated">
            <a:extLst>
              <a:ext uri="{FF2B5EF4-FFF2-40B4-BE49-F238E27FC236}">
                <a16:creationId xmlns:a16="http://schemas.microsoft.com/office/drawing/2014/main" id="{04F60917-AFAE-CD5E-4B65-4BC45433C5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361" r="3207" b="9079"/>
          <a:stretch/>
        </p:blipFill>
        <p:spPr>
          <a:xfrm>
            <a:off x="7291814" y="4709552"/>
            <a:ext cx="3223320" cy="2692227"/>
          </a:xfrm>
          <a:prstGeom prst="rect">
            <a:avLst/>
          </a:prstGeom>
        </p:spPr>
      </p:pic>
      <p:pic>
        <p:nvPicPr>
          <p:cNvPr id="7" name="Picture 6" descr="A black and grey background&#10;&#10;Description automatically generated">
            <a:extLst>
              <a:ext uri="{FF2B5EF4-FFF2-40B4-BE49-F238E27FC236}">
                <a16:creationId xmlns:a16="http://schemas.microsoft.com/office/drawing/2014/main" id="{55D55177-1883-0751-D360-B58E7D49DA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79" r="5784" b="8120"/>
          <a:stretch/>
        </p:blipFill>
        <p:spPr>
          <a:xfrm>
            <a:off x="3707013" y="4709551"/>
            <a:ext cx="3285955" cy="2681849"/>
          </a:xfrm>
          <a:prstGeom prst="rect">
            <a:avLst/>
          </a:prstGeom>
        </p:spPr>
      </p:pic>
      <p:pic>
        <p:nvPicPr>
          <p:cNvPr id="8" name="Picture 7" descr="A black and grey background&#10;&#10;Description automatically generated">
            <a:extLst>
              <a:ext uri="{FF2B5EF4-FFF2-40B4-BE49-F238E27FC236}">
                <a16:creationId xmlns:a16="http://schemas.microsoft.com/office/drawing/2014/main" id="{64D15027-AD87-857F-7FB5-A9FA8CA9B5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522" r="4348" b="9079"/>
          <a:stretch/>
        </p:blipFill>
        <p:spPr>
          <a:xfrm>
            <a:off x="176680" y="4768821"/>
            <a:ext cx="3205121" cy="262096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202B9F0-6B8C-5AB2-7E22-C84A18F3CDB3}"/>
              </a:ext>
            </a:extLst>
          </p:cNvPr>
          <p:cNvSpPr/>
          <p:nvPr/>
        </p:nvSpPr>
        <p:spPr>
          <a:xfrm>
            <a:off x="2852189" y="7401779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5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9B0EF4-3D8A-6199-7729-6EE374A58F95}"/>
              </a:ext>
            </a:extLst>
          </p:cNvPr>
          <p:cNvSpPr txBox="1"/>
          <p:nvPr/>
        </p:nvSpPr>
        <p:spPr>
          <a:xfrm rot="20640000">
            <a:off x="203788" y="6592362"/>
            <a:ext cx="3166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i="1" dirty="0">
                <a:solidFill>
                  <a:srgbClr val="B1B3B6"/>
                </a:solidFill>
                <a:effectLst/>
                <a:latin typeface="Impact" panose="020B0806030902050204" pitchFamily="34" charset="0"/>
              </a:rPr>
              <a:t>$0 JOINING FEE – 31 JIULY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4D7DDC7A-D3F4-EF84-9974-B740EF211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25208" y="-448429"/>
            <a:ext cx="3220249" cy="227611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E83EEDE-2FA7-5EE5-4D89-CE9489EFBD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24140" y="-448429"/>
            <a:ext cx="3220249" cy="22761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3F044A-60AB-AAD8-434F-6B2D898D0953}"/>
              </a:ext>
            </a:extLst>
          </p:cNvPr>
          <p:cNvSpPr txBox="1"/>
          <p:nvPr/>
        </p:nvSpPr>
        <p:spPr>
          <a:xfrm rot="20640000">
            <a:off x="3752316" y="6592592"/>
            <a:ext cx="31660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i="1" dirty="0">
                <a:solidFill>
                  <a:srgbClr val="B1B3B6"/>
                </a:solidFill>
                <a:effectLst/>
                <a:latin typeface="Impact" panose="020B0806030902050204" pitchFamily="34" charset="0"/>
              </a:rPr>
              <a:t>$0 JOINING FEE – 31 JIULY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C06E87-04CA-3CD2-CE66-E58B9743B6CC}"/>
              </a:ext>
            </a:extLst>
          </p:cNvPr>
          <p:cNvSpPr txBox="1"/>
          <p:nvPr/>
        </p:nvSpPr>
        <p:spPr>
          <a:xfrm rot="20640000">
            <a:off x="7351248" y="6607255"/>
            <a:ext cx="31660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i="1" dirty="0">
                <a:solidFill>
                  <a:srgbClr val="B1B3B6"/>
                </a:solidFill>
                <a:effectLst/>
                <a:latin typeface="Impact" panose="020B0806030902050204" pitchFamily="34" charset="0"/>
              </a:rPr>
              <a:t>$0 JOINING FEE – 31 JIULY</a:t>
            </a:r>
          </a:p>
        </p:txBody>
      </p:sp>
      <p:pic>
        <p:nvPicPr>
          <p:cNvPr id="15" name="Picture Placeholder 9" descr="A collage of a young child and a person&#10;&#10;Description automatically generated">
            <a:extLst>
              <a:ext uri="{FF2B5EF4-FFF2-40B4-BE49-F238E27FC236}">
                <a16:creationId xmlns:a16="http://schemas.microsoft.com/office/drawing/2014/main" id="{7684FA52-1E62-6CFF-DD99-AC943A5808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t="2305" b="-2274"/>
          <a:stretch/>
        </p:blipFill>
        <p:spPr>
          <a:xfrm>
            <a:off x="161774" y="2138349"/>
            <a:ext cx="3253895" cy="4507984"/>
          </a:xfrm>
          <a:prstGeom prst="rect">
            <a:avLst/>
          </a:prstGeom>
        </p:spPr>
      </p:pic>
      <p:pic>
        <p:nvPicPr>
          <p:cNvPr id="16" name="Picture Placeholder 9" descr="A collage of a young child and a person&#10;&#10;Description automatically generated">
            <a:extLst>
              <a:ext uri="{FF2B5EF4-FFF2-40B4-BE49-F238E27FC236}">
                <a16:creationId xmlns:a16="http://schemas.microsoft.com/office/drawing/2014/main" id="{A45CAEF1-D65B-FF6D-937C-CC44DA0BEB2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t="2305" b="-2274"/>
          <a:stretch/>
        </p:blipFill>
        <p:spPr>
          <a:xfrm>
            <a:off x="3690411" y="2138349"/>
            <a:ext cx="3290573" cy="4507984"/>
          </a:xfrm>
          <a:prstGeom prst="rect">
            <a:avLst/>
          </a:prstGeom>
        </p:spPr>
      </p:pic>
      <p:pic>
        <p:nvPicPr>
          <p:cNvPr id="17" name="Picture Placeholder 9" descr="A collage of a young child and a person&#10;&#10;Description automatically generated">
            <a:extLst>
              <a:ext uri="{FF2B5EF4-FFF2-40B4-BE49-F238E27FC236}">
                <a16:creationId xmlns:a16="http://schemas.microsoft.com/office/drawing/2014/main" id="{92A3C084-2D32-EC1D-4BF9-BA01D23555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t="2305" b="-2274"/>
          <a:stretch/>
        </p:blipFill>
        <p:spPr>
          <a:xfrm>
            <a:off x="7291813" y="2113740"/>
            <a:ext cx="3253895" cy="45079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410D8B6-5F58-BDDC-E1F2-91EEFEB17E5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0795"/>
          <a:stretch/>
        </p:blipFill>
        <p:spPr>
          <a:xfrm rot="15170469">
            <a:off x="1459693" y="4452910"/>
            <a:ext cx="634240" cy="35563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15404D8-7C59-1B39-BDE3-66F373636849}"/>
              </a:ext>
            </a:extLst>
          </p:cNvPr>
          <p:cNvSpPr txBox="1"/>
          <p:nvPr/>
        </p:nvSpPr>
        <p:spPr>
          <a:xfrm rot="20606514">
            <a:off x="134751" y="5979745"/>
            <a:ext cx="3166033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800" i="1" dirty="0">
                <a:solidFill>
                  <a:schemeClr val="bg1"/>
                </a:solidFill>
                <a:latin typeface="Impact" panose="020B0806030902050204" pitchFamily="34" charset="0"/>
              </a:rPr>
              <a:t>GRAND OPENING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F0710C5-51EE-B7B6-AFB7-74722A94F1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9950" b="-1"/>
          <a:stretch/>
        </p:blipFill>
        <p:spPr>
          <a:xfrm rot="15186805">
            <a:off x="4982357" y="4339460"/>
            <a:ext cx="634240" cy="378364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DD7E625-D4FB-B9FB-61E4-DC9A319BA257}"/>
              </a:ext>
            </a:extLst>
          </p:cNvPr>
          <p:cNvSpPr txBox="1"/>
          <p:nvPr/>
        </p:nvSpPr>
        <p:spPr>
          <a:xfrm rot="20600841">
            <a:off x="3717147" y="5968078"/>
            <a:ext cx="3166033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800" i="1" dirty="0">
                <a:solidFill>
                  <a:schemeClr val="bg1"/>
                </a:solidFill>
                <a:latin typeface="Impact" panose="020B0806030902050204" pitchFamily="34" charset="0"/>
              </a:rPr>
              <a:t>GRAND OPENING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5F1DDBFE-C086-A7BE-FB3A-3F56829CB27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3152" y="94284"/>
            <a:ext cx="3401567" cy="7397495"/>
          </a:xfrm>
          <a:prstGeom prst="roundRect">
            <a:avLst/>
          </a:prstGeom>
          <a:noFill/>
          <a:ln w="2127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569A464-C17D-D89A-0478-62B6969D519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9950" b="1074"/>
          <a:stretch/>
        </p:blipFill>
        <p:spPr>
          <a:xfrm rot="15188466">
            <a:off x="8533562" y="4370114"/>
            <a:ext cx="634240" cy="370237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EE61406-9EFF-B617-5E22-C663A24199A2}"/>
              </a:ext>
            </a:extLst>
          </p:cNvPr>
          <p:cNvSpPr txBox="1"/>
          <p:nvPr/>
        </p:nvSpPr>
        <p:spPr>
          <a:xfrm rot="20609190">
            <a:off x="7316079" y="5943836"/>
            <a:ext cx="3166033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800" i="1" dirty="0">
                <a:solidFill>
                  <a:schemeClr val="bg1"/>
                </a:solidFill>
                <a:latin typeface="Impact" panose="020B0806030902050204" pitchFamily="34" charset="0"/>
              </a:rPr>
              <a:t>GRAND OPENING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909FC3FB-AF51-CD9C-6474-4C4A1892629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620223" y="94284"/>
            <a:ext cx="3450097" cy="7397495"/>
          </a:xfrm>
          <a:prstGeom prst="roundRect">
            <a:avLst/>
          </a:prstGeom>
          <a:noFill/>
          <a:ln w="2127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8E774C3-1380-591B-D7F0-1500B7B1752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207948" y="94284"/>
            <a:ext cx="3401567" cy="7397495"/>
          </a:xfrm>
          <a:prstGeom prst="roundRect">
            <a:avLst/>
          </a:prstGeom>
          <a:noFill/>
          <a:ln w="2127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A53635-6B5F-57B4-F646-F30AEA799F43}"/>
              </a:ext>
            </a:extLst>
          </p:cNvPr>
          <p:cNvSpPr/>
          <p:nvPr/>
        </p:nvSpPr>
        <p:spPr>
          <a:xfrm>
            <a:off x="6970359" y="-489268"/>
            <a:ext cx="360000" cy="18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CCF8126-EC15-A2EB-99DF-A3205A4F8032}"/>
              </a:ext>
            </a:extLst>
          </p:cNvPr>
          <p:cNvSpPr/>
          <p:nvPr/>
        </p:nvSpPr>
        <p:spPr>
          <a:xfrm>
            <a:off x="3368318" y="-497734"/>
            <a:ext cx="360000" cy="18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72C498-F428-4D79-7043-52D8AFCC9013}"/>
              </a:ext>
            </a:extLst>
          </p:cNvPr>
          <p:cNvSpPr/>
          <p:nvPr/>
        </p:nvSpPr>
        <p:spPr>
          <a:xfrm>
            <a:off x="52889" y="67896"/>
            <a:ext cx="10586036" cy="7435876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87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B8DB29C-9DC4-043D-E6F7-39939E6BB8C5}"/>
              </a:ext>
            </a:extLst>
          </p:cNvPr>
          <p:cNvSpPr/>
          <p:nvPr/>
        </p:nvSpPr>
        <p:spPr>
          <a:xfrm>
            <a:off x="356616" y="2673827"/>
            <a:ext cx="2762794" cy="59445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0000">
                <a:alpha val="29804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2CD65C-D50F-602C-3ED9-11C5C7F02F3A}"/>
              </a:ext>
            </a:extLst>
          </p:cNvPr>
          <p:cNvSpPr txBox="1">
            <a:spLocks/>
          </p:cNvSpPr>
          <p:nvPr/>
        </p:nvSpPr>
        <p:spPr>
          <a:xfrm>
            <a:off x="-57530" y="2330783"/>
            <a:ext cx="3600450" cy="5174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  <a:t>JOIN US FOR OUR GRAND OPENING!</a:t>
            </a:r>
            <a:b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</a:br>
            <a:endParaRPr lang="en-AU" sz="1600" i="1" dirty="0">
              <a:solidFill>
                <a:srgbClr val="D6000F"/>
              </a:solidFill>
              <a:latin typeface="Impact" panose="020B080603090205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9D01C7-26A6-B343-7221-EF0F6F55D9DA}"/>
              </a:ext>
            </a:extLst>
          </p:cNvPr>
          <p:cNvSpPr txBox="1">
            <a:spLocks/>
          </p:cNvSpPr>
          <p:nvPr/>
        </p:nvSpPr>
        <p:spPr>
          <a:xfrm>
            <a:off x="32051" y="4286958"/>
            <a:ext cx="3384709" cy="302697"/>
          </a:xfrm>
          <a:prstGeom prst="rect">
            <a:avLst/>
          </a:prstGeom>
        </p:spPr>
        <p:txBody>
          <a:bodyPr>
            <a:noAutofit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  <a:t>UNLEASH YOUR INNER WARRIOR!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CCADEF-CE63-CD9B-F2BC-F9D2603D21E1}"/>
              </a:ext>
            </a:extLst>
          </p:cNvPr>
          <p:cNvSpPr/>
          <p:nvPr/>
        </p:nvSpPr>
        <p:spPr>
          <a:xfrm>
            <a:off x="196850" y="6364859"/>
            <a:ext cx="3175864" cy="102654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D0A172C-03EE-20E5-7CCA-8199740C1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9966" y="-28100"/>
            <a:ext cx="3555297" cy="251219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8E9EF3A-9200-E9AE-C6F9-C83ECD4D6968}"/>
              </a:ext>
            </a:extLst>
          </p:cNvPr>
          <p:cNvSpPr txBox="1">
            <a:spLocks/>
          </p:cNvSpPr>
          <p:nvPr/>
        </p:nvSpPr>
        <p:spPr>
          <a:xfrm>
            <a:off x="15574" y="2731012"/>
            <a:ext cx="3384709" cy="4910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31 JULY, 10.00am - 1.00pm</a:t>
            </a:r>
            <a:b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304 Queen St, Campbelltown</a:t>
            </a:r>
            <a:endParaRPr lang="en-AU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DAA468E-3F23-2DA1-A0BD-ABFE95185DAA}"/>
              </a:ext>
            </a:extLst>
          </p:cNvPr>
          <p:cNvSpPr txBox="1">
            <a:spLocks/>
          </p:cNvSpPr>
          <p:nvPr/>
        </p:nvSpPr>
        <p:spPr>
          <a:xfrm>
            <a:off x="289940" y="3357073"/>
            <a:ext cx="2855594" cy="982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Demonstrations and ‘mini classes’</a:t>
            </a: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Fun Activities for all ages (customise this point)</a:t>
            </a:r>
            <a:endParaRPr lang="en-AU" sz="950" dirty="0">
              <a:solidFill>
                <a:srgbClr val="D600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Special ‘Grand Opening’ membership discounts</a:t>
            </a:r>
          </a:p>
          <a:p>
            <a:pPr>
              <a:lnSpc>
                <a:spcPct val="110000"/>
              </a:lnSpc>
            </a:pP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532D30E-F4B9-6135-3532-D6C27575FEC8}"/>
              </a:ext>
            </a:extLst>
          </p:cNvPr>
          <p:cNvSpPr txBox="1">
            <a:spLocks/>
          </p:cNvSpPr>
          <p:nvPr/>
        </p:nvSpPr>
        <p:spPr>
          <a:xfrm>
            <a:off x="339031" y="4604188"/>
            <a:ext cx="2976326" cy="1622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GKR Karate offers a unique opportunity to strengthen both mind and body by delivering the perfect combination of fitness and self defence training to its members.</a:t>
            </a:r>
          </a:p>
          <a:p>
            <a:pPr marL="0" indent="0">
              <a:lnSpc>
                <a:spcPct val="110000"/>
              </a:lnSpc>
              <a:buNone/>
            </a:pP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fitness levels welcome - start from where you are.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ages 3 years + welcome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Family discounts available</a:t>
            </a:r>
          </a:p>
          <a:p>
            <a:pPr marL="0" indent="0">
              <a:lnSpc>
                <a:spcPct val="110000"/>
              </a:lnSpc>
              <a:buNone/>
            </a:pPr>
            <a:endParaRPr lang="en-AU" sz="1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6F2E468-39E0-4E51-0630-EDF0EF6165F0}"/>
              </a:ext>
            </a:extLst>
          </p:cNvPr>
          <p:cNvSpPr txBox="1">
            <a:spLocks/>
          </p:cNvSpPr>
          <p:nvPr/>
        </p:nvSpPr>
        <p:spPr>
          <a:xfrm>
            <a:off x="-5716" y="6214800"/>
            <a:ext cx="3427291" cy="1176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1300" i="1" dirty="0">
              <a:solidFill>
                <a:schemeClr val="bg1"/>
              </a:solidFill>
              <a:effectLst/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CALL NOW TO START WITH $0 JOINING FEE</a:t>
            </a:r>
            <a:b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LIMITED TIME ONLY</a:t>
            </a:r>
            <a:endParaRPr lang="en-AU" sz="1300" i="1" dirty="0">
              <a:solidFill>
                <a:srgbClr val="A9AAA9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AU" sz="1400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PH: 0401 919 338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9EB138-470B-411A-273D-2BC4A0AFE0AA}"/>
              </a:ext>
            </a:extLst>
          </p:cNvPr>
          <p:cNvSpPr/>
          <p:nvPr/>
        </p:nvSpPr>
        <p:spPr>
          <a:xfrm>
            <a:off x="3901440" y="2670779"/>
            <a:ext cx="2762794" cy="59445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0000">
                <a:alpha val="29804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81FA53E-39EF-953D-DB85-9C0ABB60CD8F}"/>
              </a:ext>
            </a:extLst>
          </p:cNvPr>
          <p:cNvSpPr txBox="1">
            <a:spLocks/>
          </p:cNvSpPr>
          <p:nvPr/>
        </p:nvSpPr>
        <p:spPr>
          <a:xfrm>
            <a:off x="3496438" y="2327735"/>
            <a:ext cx="3600450" cy="5174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  <a:t>JOIN US FOR OUR GRAND OPENING!</a:t>
            </a:r>
            <a:b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</a:br>
            <a:endParaRPr lang="en-AU" sz="1600" i="1" dirty="0">
              <a:solidFill>
                <a:srgbClr val="D6000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1DBC47-811A-3103-ADC1-D142E66A258A}"/>
              </a:ext>
            </a:extLst>
          </p:cNvPr>
          <p:cNvSpPr txBox="1">
            <a:spLocks/>
          </p:cNvSpPr>
          <p:nvPr/>
        </p:nvSpPr>
        <p:spPr>
          <a:xfrm>
            <a:off x="3576875" y="4283910"/>
            <a:ext cx="3384709" cy="302697"/>
          </a:xfrm>
          <a:prstGeom prst="rect">
            <a:avLst/>
          </a:prstGeom>
        </p:spPr>
        <p:txBody>
          <a:bodyPr>
            <a:noAutofit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  <a:t>UNLEASH YOUR INNER WARRIOR!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C7D8B0-F1C6-8944-3E77-5F3AF0CEE4C0}"/>
              </a:ext>
            </a:extLst>
          </p:cNvPr>
          <p:cNvSpPr/>
          <p:nvPr/>
        </p:nvSpPr>
        <p:spPr>
          <a:xfrm>
            <a:off x="3725863" y="6361811"/>
            <a:ext cx="3249295" cy="102958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216DAA5-5067-ED82-90A8-99ABFEB40D25}"/>
              </a:ext>
            </a:extLst>
          </p:cNvPr>
          <p:cNvSpPr txBox="1">
            <a:spLocks/>
          </p:cNvSpPr>
          <p:nvPr/>
        </p:nvSpPr>
        <p:spPr>
          <a:xfrm>
            <a:off x="3576874" y="2731012"/>
            <a:ext cx="3384709" cy="491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31 JULY, 10.00am - 1.00pm</a:t>
            </a:r>
            <a:b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304 Queen St, Campbelltown</a:t>
            </a:r>
            <a:endParaRPr lang="en-AU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0916AD2-4931-1983-A4A8-4674A9AC520F}"/>
              </a:ext>
            </a:extLst>
          </p:cNvPr>
          <p:cNvSpPr txBox="1">
            <a:spLocks/>
          </p:cNvSpPr>
          <p:nvPr/>
        </p:nvSpPr>
        <p:spPr>
          <a:xfrm>
            <a:off x="3834764" y="3354025"/>
            <a:ext cx="2855594" cy="982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Demonstrations and ‘mini classes’</a:t>
            </a: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Fun Activities for all ages (customise this point)</a:t>
            </a:r>
            <a:endParaRPr lang="en-AU" sz="950" dirty="0">
              <a:solidFill>
                <a:srgbClr val="D600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Special ‘Grand Opening’ membership discounts</a:t>
            </a:r>
          </a:p>
          <a:p>
            <a:pPr>
              <a:lnSpc>
                <a:spcPct val="110000"/>
              </a:lnSpc>
            </a:pP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7E4EFCC-C68A-8CD5-FAB8-DE38E1195387}"/>
              </a:ext>
            </a:extLst>
          </p:cNvPr>
          <p:cNvSpPr txBox="1">
            <a:spLocks/>
          </p:cNvSpPr>
          <p:nvPr/>
        </p:nvSpPr>
        <p:spPr>
          <a:xfrm>
            <a:off x="3883855" y="4601140"/>
            <a:ext cx="2976326" cy="162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AU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GKR Karate offers a unique opportunity to strengthen both mind and body by delivering the perfect combination of fitness and self defence training to its members.</a:t>
            </a:r>
          </a:p>
          <a:p>
            <a:pPr marL="0" indent="0">
              <a:lnSpc>
                <a:spcPct val="110000"/>
              </a:lnSpc>
              <a:buNone/>
            </a:pPr>
            <a:endParaRPr lang="en-A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fitness levels welcome - start from where you are.</a:t>
            </a:r>
            <a:endParaRPr lang="en-A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ages 3 years + welcome</a:t>
            </a:r>
            <a:endParaRPr lang="en-A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9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Family discounts available</a:t>
            </a:r>
          </a:p>
          <a:p>
            <a:pPr marL="0" indent="0">
              <a:lnSpc>
                <a:spcPct val="110000"/>
              </a:lnSpc>
              <a:buNone/>
            </a:pPr>
            <a:endParaRPr lang="en-AU" sz="9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A835D00-FB54-44A4-263C-C30F4F1A4420}"/>
              </a:ext>
            </a:extLst>
          </p:cNvPr>
          <p:cNvSpPr/>
          <p:nvPr/>
        </p:nvSpPr>
        <p:spPr>
          <a:xfrm>
            <a:off x="7504176" y="2670779"/>
            <a:ext cx="2762794" cy="59445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0000">
                <a:alpha val="29804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57C5556-CE59-0EAE-B117-F376758BF5FA}"/>
              </a:ext>
            </a:extLst>
          </p:cNvPr>
          <p:cNvSpPr txBox="1">
            <a:spLocks/>
          </p:cNvSpPr>
          <p:nvPr/>
        </p:nvSpPr>
        <p:spPr>
          <a:xfrm>
            <a:off x="7108318" y="2327735"/>
            <a:ext cx="3600450" cy="5174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  <a:t>JOIN US FOR OUR GRAND OPENING!</a:t>
            </a:r>
            <a:b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</a:br>
            <a:endParaRPr lang="en-AU" sz="1600" i="1" dirty="0">
              <a:solidFill>
                <a:srgbClr val="D6000F"/>
              </a:solidFill>
              <a:latin typeface="Impact" panose="020B0806030902050204" pitchFamily="34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9C223905-254D-1B4D-C6F4-F4FDCFD98F3F}"/>
              </a:ext>
            </a:extLst>
          </p:cNvPr>
          <p:cNvSpPr txBox="1">
            <a:spLocks/>
          </p:cNvSpPr>
          <p:nvPr/>
        </p:nvSpPr>
        <p:spPr>
          <a:xfrm>
            <a:off x="7179611" y="4283910"/>
            <a:ext cx="3384709" cy="302697"/>
          </a:xfrm>
          <a:prstGeom prst="rect">
            <a:avLst/>
          </a:prstGeom>
        </p:spPr>
        <p:txBody>
          <a:bodyPr>
            <a:noAutofit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AU" sz="1600" i="1" dirty="0">
                <a:solidFill>
                  <a:srgbClr val="D6000F"/>
                </a:solidFill>
                <a:latin typeface="Impact" panose="020B0806030902050204" pitchFamily="34" charset="0"/>
              </a:rPr>
              <a:t>UNLEASH YOUR INNER WARRIOR!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B8CA2F9-A111-051E-3B6B-5E71D444CFA2}"/>
              </a:ext>
            </a:extLst>
          </p:cNvPr>
          <p:cNvSpPr/>
          <p:nvPr/>
        </p:nvSpPr>
        <p:spPr>
          <a:xfrm>
            <a:off x="7326312" y="6361811"/>
            <a:ext cx="3168651" cy="102958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64A34B4-F018-E83D-A65F-A8D899DD58D3}"/>
              </a:ext>
            </a:extLst>
          </p:cNvPr>
          <p:cNvSpPr txBox="1">
            <a:spLocks/>
          </p:cNvSpPr>
          <p:nvPr/>
        </p:nvSpPr>
        <p:spPr>
          <a:xfrm>
            <a:off x="7179610" y="2731012"/>
            <a:ext cx="3384709" cy="491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31 JULY, 10.00am - 1.00pm</a:t>
            </a:r>
            <a:b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304 Queen St, Campbelltown</a:t>
            </a:r>
            <a:endParaRPr lang="en-AU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AF7C7B3A-4D88-867E-7544-235ADB62AFB9}"/>
              </a:ext>
            </a:extLst>
          </p:cNvPr>
          <p:cNvSpPr txBox="1">
            <a:spLocks/>
          </p:cNvSpPr>
          <p:nvPr/>
        </p:nvSpPr>
        <p:spPr>
          <a:xfrm>
            <a:off x="7437500" y="3354025"/>
            <a:ext cx="2855594" cy="982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Demonstrations and ‘mini classes’</a:t>
            </a: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Fun Activities for all ages (customise this point)</a:t>
            </a:r>
            <a:endParaRPr lang="en-AU" sz="950" dirty="0">
              <a:solidFill>
                <a:srgbClr val="D600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950" dirty="0">
                <a:latin typeface="Arial" panose="020B0604020202020204" pitchFamily="34" charset="0"/>
                <a:cs typeface="Arial" panose="020B0604020202020204" pitchFamily="34" charset="0"/>
              </a:rPr>
              <a:t>Special ‘Grand Opening’ membership discounts</a:t>
            </a:r>
          </a:p>
          <a:p>
            <a:pPr marL="0" indent="0">
              <a:lnSpc>
                <a:spcPct val="110000"/>
              </a:lnSpc>
              <a:buNone/>
            </a:pP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40C565C4-24A7-2977-3BAD-29639D838221}"/>
              </a:ext>
            </a:extLst>
          </p:cNvPr>
          <p:cNvSpPr txBox="1">
            <a:spLocks/>
          </p:cNvSpPr>
          <p:nvPr/>
        </p:nvSpPr>
        <p:spPr>
          <a:xfrm>
            <a:off x="7486591" y="4601140"/>
            <a:ext cx="2976326" cy="1622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GKR Karate offers a unique opportunity to strengthen both mind and body by delivering the perfect combination of fitness and self defence training to its members.</a:t>
            </a:r>
          </a:p>
          <a:p>
            <a:pPr marL="0" indent="0">
              <a:lnSpc>
                <a:spcPct val="110000"/>
              </a:lnSpc>
              <a:buNone/>
            </a:pP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fitness levels welcome - start from where you are.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ages 3 years + welcome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Family discounts available</a:t>
            </a:r>
          </a:p>
          <a:p>
            <a:pPr marL="0" indent="0">
              <a:lnSpc>
                <a:spcPct val="110000"/>
              </a:lnSpc>
              <a:buNone/>
            </a:pPr>
            <a:endParaRPr lang="en-AU" sz="1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9F23925-F1C6-3EB8-B0CF-DE993BD3139F}"/>
              </a:ext>
            </a:extLst>
          </p:cNvPr>
          <p:cNvSpPr/>
          <p:nvPr/>
        </p:nvSpPr>
        <p:spPr>
          <a:xfrm>
            <a:off x="73152" y="79995"/>
            <a:ext cx="3401567" cy="7430812"/>
          </a:xfrm>
          <a:prstGeom prst="roundRect">
            <a:avLst/>
          </a:prstGeom>
          <a:noFill/>
          <a:ln w="2127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88DB5BC-5378-0909-4B26-7860E7DB5E21}"/>
              </a:ext>
            </a:extLst>
          </p:cNvPr>
          <p:cNvSpPr/>
          <p:nvPr/>
        </p:nvSpPr>
        <p:spPr>
          <a:xfrm>
            <a:off x="3620420" y="81090"/>
            <a:ext cx="3450112" cy="7430812"/>
          </a:xfrm>
          <a:prstGeom prst="roundRect">
            <a:avLst/>
          </a:prstGeom>
          <a:noFill/>
          <a:ln w="2127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B18E14B-353C-57F6-58E7-1D6314421645}"/>
              </a:ext>
            </a:extLst>
          </p:cNvPr>
          <p:cNvSpPr/>
          <p:nvPr/>
        </p:nvSpPr>
        <p:spPr>
          <a:xfrm>
            <a:off x="7217363" y="76968"/>
            <a:ext cx="3401298" cy="7430812"/>
          </a:xfrm>
          <a:prstGeom prst="roundRect">
            <a:avLst/>
          </a:prstGeom>
          <a:noFill/>
          <a:ln w="2127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20109574-9C82-D7F3-8EEB-4E92241F6F16}"/>
              </a:ext>
            </a:extLst>
          </p:cNvPr>
          <p:cNvSpPr txBox="1">
            <a:spLocks/>
          </p:cNvSpPr>
          <p:nvPr/>
        </p:nvSpPr>
        <p:spPr>
          <a:xfrm>
            <a:off x="3473057" y="6214800"/>
            <a:ext cx="3654655" cy="1194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1300" i="1" dirty="0">
              <a:solidFill>
                <a:schemeClr val="bg1"/>
              </a:solidFill>
              <a:effectLst/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CALL NOW TO START WITH $0 JOINING FEE</a:t>
            </a:r>
            <a:b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LIMITED TIME ONLY</a:t>
            </a:r>
            <a:endParaRPr lang="en-AU" sz="1300" i="1" dirty="0">
              <a:solidFill>
                <a:srgbClr val="A9AAA9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AU" sz="1400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PH: 0401 919 338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0A69C3C-C28E-0DF5-77D0-6823B48BF9D6}"/>
              </a:ext>
            </a:extLst>
          </p:cNvPr>
          <p:cNvSpPr txBox="1">
            <a:spLocks/>
          </p:cNvSpPr>
          <p:nvPr/>
        </p:nvSpPr>
        <p:spPr>
          <a:xfrm>
            <a:off x="7090390" y="6214800"/>
            <a:ext cx="3600450" cy="1194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1300" b="1" i="1" dirty="0">
              <a:solidFill>
                <a:schemeClr val="bg1"/>
              </a:solidFill>
              <a:effectLst/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CALL NOW TO START WITH $0 JOINING FEE</a:t>
            </a:r>
            <a:b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</a:br>
            <a:r>
              <a:rPr lang="en-AU" sz="1300" i="1" dirty="0">
                <a:solidFill>
                  <a:srgbClr val="A9AAA9"/>
                </a:solidFill>
                <a:effectLst/>
                <a:latin typeface="Impact" panose="020B0806030902050204" pitchFamily="34" charset="0"/>
                <a:cs typeface="Times New Roman" panose="02020603050405020304" pitchFamily="18" charset="0"/>
              </a:rPr>
              <a:t>LIMITED TIME ONLY</a:t>
            </a:r>
            <a:endParaRPr lang="en-AU" sz="1300" i="1" dirty="0">
              <a:solidFill>
                <a:srgbClr val="A9AAA9"/>
              </a:solidFill>
              <a:latin typeface="Impact" panose="020B080603090205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AU" sz="1400" b="1" i="1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PH: 0401 919 338</a:t>
            </a:r>
            <a:endParaRPr lang="en-AU" sz="1400" i="1" dirty="0"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CE49CA-8F5A-8A84-C859-E906FB21A02D}"/>
              </a:ext>
            </a:extLst>
          </p:cNvPr>
          <p:cNvSpPr/>
          <p:nvPr/>
        </p:nvSpPr>
        <p:spPr>
          <a:xfrm>
            <a:off x="6970359" y="-489268"/>
            <a:ext cx="360000" cy="18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656E86-71BE-F7A6-0D90-16B2B59FC772}"/>
              </a:ext>
            </a:extLst>
          </p:cNvPr>
          <p:cNvSpPr/>
          <p:nvPr/>
        </p:nvSpPr>
        <p:spPr>
          <a:xfrm>
            <a:off x="3368318" y="-497734"/>
            <a:ext cx="360000" cy="18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38740819-256E-C421-B5F6-23932002E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68258" y="-28100"/>
            <a:ext cx="3555297" cy="2512198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66B8C754-59AF-E630-8142-F51E7E44D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40044" y="-28100"/>
            <a:ext cx="3555297" cy="251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50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2729</TotalTime>
  <Words>368</Words>
  <Application>Microsoft Macintosh PowerPoint</Application>
  <PresentationFormat>Custom</PresentationFormat>
  <Paragraphs>50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Arial</vt:lpstr>
      <vt:lpstr>Impact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Farah Bhatti - GKR Karate</dc:creator>
  <cp:lastModifiedBy>Francis Fenlon - GKR Karate</cp:lastModifiedBy>
  <cp:revision>32</cp:revision>
  <dcterms:created xsi:type="dcterms:W3CDTF">2024-07-10T06:22:29Z</dcterms:created>
  <dcterms:modified xsi:type="dcterms:W3CDTF">2024-07-12T06:21:26Z</dcterms:modified>
</cp:coreProperties>
</file>